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7" r:id="rId2"/>
    <p:sldId id="333" r:id="rId3"/>
    <p:sldId id="400" r:id="rId4"/>
    <p:sldId id="373" r:id="rId5"/>
    <p:sldId id="491" r:id="rId6"/>
    <p:sldId id="500" r:id="rId7"/>
    <p:sldId id="374" r:id="rId8"/>
    <p:sldId id="406" r:id="rId9"/>
    <p:sldId id="492" r:id="rId10"/>
    <p:sldId id="497" r:id="rId11"/>
    <p:sldId id="494" r:id="rId12"/>
    <p:sldId id="496" r:id="rId13"/>
    <p:sldId id="495" r:id="rId14"/>
    <p:sldId id="493" r:id="rId15"/>
    <p:sldId id="498" r:id="rId16"/>
    <p:sldId id="499" r:id="rId17"/>
    <p:sldId id="293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Montserrat Black" panose="00000A00000000000000" pitchFamily="2" charset="-52"/>
      <p:bold r:id="rId23"/>
      <p:boldItalic r:id="rId24"/>
    </p:embeddedFont>
    <p:embeddedFont>
      <p:font typeface="Montserrat Light" panose="00000400000000000000" pitchFamily="2" charset="-52"/>
      <p:regular r:id="rId25"/>
      <p: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егина Сафина" initials="РС" lastIdx="1" clrIdx="0">
    <p:extLst>
      <p:ext uri="{19B8F6BF-5375-455C-9EA6-DF929625EA0E}">
        <p15:presenceInfo xmlns:p15="http://schemas.microsoft.com/office/powerpoint/2012/main" userId="8edacd0b566368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6FB"/>
    <a:srgbClr val="001686"/>
    <a:srgbClr val="0043CA"/>
    <a:srgbClr val="D1DCF9"/>
    <a:srgbClr val="2FDDA7"/>
    <a:srgbClr val="507AFF"/>
    <a:srgbClr val="B3C9FF"/>
    <a:srgbClr val="001E68"/>
    <a:srgbClr val="D4F9E1"/>
    <a:srgbClr val="F3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25T15:49:42.619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E55F76EE-5194-4BC2-8E2A-884997B53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0652A84-844C-4A05-BF42-B71BD7CA51D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3AD2BA-59EF-4633-9549-91406A4E4B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B10B8A-71F5-4C2A-A3F7-884309EC1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C62856A0-E537-4AF9-B0B4-A79ED1604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481FBC5E-A606-49C2-A5F1-3487B2B92B8D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827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7E4381-520F-4BE9-963A-6F16831AA0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9F9485F7-D5B0-4EC9-8287-5E407A612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5C54EDF5-7F9B-4D39-B12C-981B8E89A76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90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B9AFE57A-F9E9-400C-9B0F-9B6CBE5E7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DD552B2-6AFB-449E-9949-379C059BF298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A7AA90-D313-4D9C-8B50-48B08DF9DD2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22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0FFCE6D-31AC-4F40-B24A-224C11C97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5E211DC1-EC79-4952-9084-0C8E0872D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86371FE9-914D-4F93-BF3A-D22F505DC75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1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B10B8A-71F5-4C2A-A3F7-884309EC1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C62856A0-E537-4AF9-B0B4-A79ED1604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481FBC5E-A606-49C2-A5F1-3487B2B92B8D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68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7E4381-520F-4BE9-963A-6F16831AA0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9F9485F7-D5B0-4EC9-8287-5E407A612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5C54EDF5-7F9B-4D39-B12C-981B8E89A76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11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B9AFE57A-F9E9-400C-9B0F-9B6CBE5E7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DD552B2-6AFB-449E-9949-379C059BF298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FE79161-692C-4DB2-B2FC-D5708AE0F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B9A9F133-1F34-4A68-AC79-BD3073817ECE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0FFCE6D-31AC-4F40-B24A-224C11C97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04AD42FD-8A57-410A-81B8-CA36843CBF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73900" y="757079"/>
            <a:ext cx="4310390" cy="534384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5E211DC1-EC79-4952-9084-0C8E0872D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86371FE9-914D-4F93-BF3A-D22F505DC75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58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B10B8A-71F5-4C2A-A3F7-884309EC1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06FEECDE-7A7F-46ED-A193-804143A69E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2137" y="1498600"/>
            <a:ext cx="2742124" cy="33527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B00A4001-BA9E-4702-BFE9-DEDC086A26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24668" y="1498600"/>
            <a:ext cx="2742124" cy="33527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A506903C-7B7C-4D35-95C2-3FECAEF42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77198" y="1498600"/>
            <a:ext cx="2742124" cy="33527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C62856A0-E537-4AF9-B0B4-A79ED1604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481FBC5E-A606-49C2-A5F1-3487B2B92B8D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504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7E4381-520F-4BE9-963A-6F16831AA0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0794964C-9442-4BB3-B93E-0C9901CEE8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400" y="3320862"/>
            <a:ext cx="10753200" cy="28171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9F9485F7-D5B0-4EC9-8287-5E407A612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5C54EDF5-7F9B-4D39-B12C-981B8E89A76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204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2F09DEE-6EFE-4CB1-A6C9-53B08F4707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3560986A-0A36-45BA-ADBE-1466F8186B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87DCF3B1-DBA1-47F3-B7F4-6E1266DC8739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3AF5D734-0AC0-4219-9B5A-39528BB7B0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2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3CEBA3E-4BA5-480A-A9B2-BD6D6B97E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6B44464A-0099-4190-B909-D22DC23E3B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59CCDEFA-7D2A-43F7-872A-393E7952C35D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BE7EBC1C-8AED-4902-A66E-8C4B721ED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240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C69F406-102A-4084-8AB1-689C0ABF4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0F3C48DC-0C2B-4AB3-BEFE-3B892F18C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C2DE87C9-7693-4701-BE0B-5B2AB325613C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2DD1F531-372C-48F8-9CB0-E739F434B1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076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B9AFE57A-F9E9-400C-9B0F-9B6CBE5E7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DD552B2-6AFB-449E-9949-379C059BF298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A7AA90-D313-4D9C-8B50-48B08DF9DD2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79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0FFCE6D-31AC-4F40-B24A-224C11C97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5E211DC1-EC79-4952-9084-0C8E0872D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86371FE9-914D-4F93-BF3A-D22F505DC75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6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72" r:id="rId16"/>
    <p:sldLayoutId id="2147483664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1632845" y="1820995"/>
            <a:ext cx="9428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dirty="0">
                <a:solidFill>
                  <a:srgbClr val="1466FB"/>
                </a:solidFill>
                <a:latin typeface="+mj-lt"/>
                <a:cs typeface="Arial" panose="020B0604020202020204" pitchFamily="34" charset="0"/>
              </a:rPr>
              <a:t>ПРИЛОЖЕНИЕ </a:t>
            </a:r>
          </a:p>
          <a:p>
            <a:pPr algn="ctr"/>
            <a:r>
              <a:rPr lang="ru-RU" altLang="ko-KR" sz="3600" dirty="0">
                <a:solidFill>
                  <a:srgbClr val="1466FB"/>
                </a:solidFill>
                <a:latin typeface="+mj-lt"/>
                <a:cs typeface="Arial" panose="020B0604020202020204" pitchFamily="34" charset="0"/>
              </a:rPr>
              <a:t>ДЛЯ АВТОМАТИЗАЦИИ РАБОТЫ РЕГИСТРАТУРЫ ПОЛИКЛИНИКИ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26C0F-D70D-4B88-AD7F-D4B643D1C7B9}"/>
              </a:ext>
            </a:extLst>
          </p:cNvPr>
          <p:cNvSpPr txBox="1"/>
          <p:nvPr/>
        </p:nvSpPr>
        <p:spPr>
          <a:xfrm>
            <a:off x="791868" y="5063638"/>
            <a:ext cx="5555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solidFill>
                  <a:srgbClr val="1466FB"/>
                </a:solidFill>
                <a:cs typeface="Arial" panose="020B0604020202020204" pitchFamily="34" charset="0"/>
              </a:rPr>
              <a:t>Руководитель проекта: Каримова Р.Ф.</a:t>
            </a:r>
          </a:p>
          <a:p>
            <a:r>
              <a:rPr lang="ru-RU" altLang="ko-KR" sz="2000" dirty="0">
                <a:solidFill>
                  <a:srgbClr val="1466FB"/>
                </a:solidFill>
                <a:cs typeface="Arial" panose="020B0604020202020204" pitchFamily="34" charset="0"/>
              </a:rPr>
              <a:t>Работу выполнила: Сафина Р.Р. </a:t>
            </a:r>
          </a:p>
          <a:p>
            <a:r>
              <a:rPr lang="ru-RU" altLang="ko-KR" sz="2000" dirty="0">
                <a:solidFill>
                  <a:srgbClr val="1466FB"/>
                </a:solidFill>
                <a:cs typeface="Arial" panose="020B0604020202020204" pitchFamily="34" charset="0"/>
              </a:rPr>
              <a:t>Группа: 22П-1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3A56F8-F653-47BF-B9F8-363FABF6315E}"/>
              </a:ext>
            </a:extLst>
          </p:cNvPr>
          <p:cNvSpPr/>
          <p:nvPr/>
        </p:nvSpPr>
        <p:spPr>
          <a:xfrm>
            <a:off x="1260629" y="1362037"/>
            <a:ext cx="971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466FB"/>
                </a:solidFill>
                <a:latin typeface="+mj-lt"/>
              </a:rPr>
              <a:t>Добавление/редактирование графика</a:t>
            </a:r>
            <a:endParaRPr lang="en-US" altLang="ko-KR" sz="28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6272E-BB36-4040-85DC-3F37DD656EA7}"/>
              </a:ext>
            </a:extLst>
          </p:cNvPr>
          <p:cNvSpPr txBox="1"/>
          <p:nvPr/>
        </p:nvSpPr>
        <p:spPr>
          <a:xfrm>
            <a:off x="1855076" y="777262"/>
            <a:ext cx="848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ru-RU" altLang="ko-KR" dirty="0">
                <a:solidFill>
                  <a:srgbClr val="1466FB"/>
                </a:solidFill>
              </a:rPr>
              <a:t>Руководство пользователя</a:t>
            </a:r>
            <a:endParaRPr lang="ko-KR" altLang="en-US" dirty="0">
              <a:solidFill>
                <a:srgbClr val="1466FB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90C86F-21CB-49A0-A0CE-31211790B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2" y="2303826"/>
            <a:ext cx="5312417" cy="3418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DB0A9F-D905-4523-959B-59DB09BB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404" y="2335357"/>
            <a:ext cx="5312417" cy="3418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8D376-8DD1-4F03-9A77-66A5E2CB904A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8259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3A56F8-F653-47BF-B9F8-363FABF6315E}"/>
              </a:ext>
            </a:extLst>
          </p:cNvPr>
          <p:cNvSpPr/>
          <p:nvPr/>
        </p:nvSpPr>
        <p:spPr>
          <a:xfrm>
            <a:off x="4400894" y="1362037"/>
            <a:ext cx="405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solidFill>
                  <a:srgbClr val="1466FB"/>
                </a:solidFill>
                <a:latin typeface="+mj-lt"/>
              </a:rPr>
              <a:t>Запись на приём</a:t>
            </a:r>
            <a:endParaRPr lang="en-US" altLang="ko-KR" sz="28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6272E-BB36-4040-85DC-3F37DD656EA7}"/>
              </a:ext>
            </a:extLst>
          </p:cNvPr>
          <p:cNvSpPr txBox="1"/>
          <p:nvPr/>
        </p:nvSpPr>
        <p:spPr>
          <a:xfrm>
            <a:off x="1855076" y="777262"/>
            <a:ext cx="848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ru-RU" altLang="ko-KR" dirty="0">
                <a:solidFill>
                  <a:srgbClr val="1466FB"/>
                </a:solidFill>
              </a:rPr>
              <a:t>Руководство пользователя</a:t>
            </a:r>
            <a:endParaRPr lang="ko-KR" altLang="en-US" dirty="0">
              <a:solidFill>
                <a:srgbClr val="1466FB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EDEAB5-2B62-4CF0-BA0E-394D6637DA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0824" y="1914965"/>
            <a:ext cx="5412419" cy="3556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26356F-B302-403D-9CF2-C960BB49C2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5252" y="1885257"/>
            <a:ext cx="5412419" cy="3585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6290C-AFC8-40F1-A3D1-69A31551F151}"/>
              </a:ext>
            </a:extLst>
          </p:cNvPr>
          <p:cNvSpPr txBox="1"/>
          <p:nvPr/>
        </p:nvSpPr>
        <p:spPr>
          <a:xfrm>
            <a:off x="626693" y="5668633"/>
            <a:ext cx="10938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600" dirty="0">
                <a:solidFill>
                  <a:srgbClr val="1466FB"/>
                </a:solidFill>
              </a:rPr>
              <a:t>Окно для  записи на приём. Регистратура подразумевает собой прикрепление к поликлинике, поэтому имеется проверка на еще не прикрепленных пользователей и их необходимостью ввода медицинского полиса и паспорта  </a:t>
            </a:r>
            <a:endParaRPr lang="ko-KR" altLang="en-US" sz="1600" dirty="0">
              <a:solidFill>
                <a:srgbClr val="1466F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B41E2-1C5B-43A5-9272-E811D04C7AAF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8976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E70100-401B-4622-BC8B-494CE53399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1520" y="3009530"/>
            <a:ext cx="5199356" cy="32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700CAA-8411-4C23-9CB7-FD2D13466D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4551" y="1210695"/>
            <a:ext cx="5364213" cy="32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71C509-3E93-4C26-A1A9-CE4C43883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20" y="607012"/>
            <a:ext cx="5200424" cy="2293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0EAD4-9BB0-472D-9BEA-4467FB458238}"/>
              </a:ext>
            </a:extLst>
          </p:cNvPr>
          <p:cNvSpPr txBox="1"/>
          <p:nvPr/>
        </p:nvSpPr>
        <p:spPr>
          <a:xfrm>
            <a:off x="6731876" y="4871548"/>
            <a:ext cx="4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600" dirty="0">
                <a:solidFill>
                  <a:srgbClr val="1466FB"/>
                </a:solidFill>
              </a:rPr>
              <a:t>Получение кода подтверждения записи на почту и печать талона</a:t>
            </a:r>
            <a:endParaRPr lang="ko-KR" altLang="en-US" sz="1600" dirty="0">
              <a:solidFill>
                <a:srgbClr val="1466F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C0B18-6923-4EE7-BF35-74DC13C064AA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2391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3A56F8-F653-47BF-B9F8-363FABF6315E}"/>
              </a:ext>
            </a:extLst>
          </p:cNvPr>
          <p:cNvSpPr/>
          <p:nvPr/>
        </p:nvSpPr>
        <p:spPr>
          <a:xfrm>
            <a:off x="3149979" y="1362037"/>
            <a:ext cx="6172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solidFill>
                  <a:srgbClr val="1466FB"/>
                </a:solidFill>
                <a:latin typeface="+mj-lt"/>
              </a:rPr>
              <a:t>Дополнительные сведения</a:t>
            </a:r>
            <a:endParaRPr lang="en-US" altLang="ko-KR" sz="28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6272E-BB36-4040-85DC-3F37DD656EA7}"/>
              </a:ext>
            </a:extLst>
          </p:cNvPr>
          <p:cNvSpPr txBox="1"/>
          <p:nvPr/>
        </p:nvSpPr>
        <p:spPr>
          <a:xfrm>
            <a:off x="1855076" y="777262"/>
            <a:ext cx="848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ru-RU" altLang="ko-KR" dirty="0">
                <a:solidFill>
                  <a:srgbClr val="1466FB"/>
                </a:solidFill>
              </a:rPr>
              <a:t>Руководство пользователя</a:t>
            </a:r>
            <a:endParaRPr lang="ko-KR" altLang="en-US" dirty="0">
              <a:solidFill>
                <a:srgbClr val="1466FB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BB1962-5635-496D-AE94-75509CB04D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9586" y="2246051"/>
            <a:ext cx="5406230" cy="3249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168182-ED72-4360-9B2B-4C50295B4E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6184" y="2246051"/>
            <a:ext cx="5406230" cy="3249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4C25B1-4FC5-4AEA-A679-FC210E71AE1C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57367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3A56F8-F653-47BF-B9F8-363FABF6315E}"/>
              </a:ext>
            </a:extLst>
          </p:cNvPr>
          <p:cNvSpPr/>
          <p:nvPr/>
        </p:nvSpPr>
        <p:spPr>
          <a:xfrm>
            <a:off x="2216890" y="711704"/>
            <a:ext cx="775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600" dirty="0">
                <a:solidFill>
                  <a:srgbClr val="1466FB"/>
                </a:solidFill>
                <a:latin typeface="+mj-lt"/>
              </a:rPr>
              <a:t>Примеры выходных данных</a:t>
            </a:r>
            <a:endParaRPr lang="en-US" altLang="ko-KR" sz="3600" dirty="0">
              <a:solidFill>
                <a:srgbClr val="1466FB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07AC83-72B4-4CC7-ACCF-C2CB20511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8"/>
          <a:stretch/>
        </p:blipFill>
        <p:spPr>
          <a:xfrm>
            <a:off x="868426" y="1595232"/>
            <a:ext cx="4497002" cy="3715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9F637B-1EB5-4BF5-A67C-AA844453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33" y="1570142"/>
            <a:ext cx="5340654" cy="4269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FBA3E-2879-471C-8069-63053CF6DCFB}"/>
              </a:ext>
            </a:extLst>
          </p:cNvPr>
          <p:cNvSpPr txBox="1"/>
          <p:nvPr/>
        </p:nvSpPr>
        <p:spPr>
          <a:xfrm>
            <a:off x="553106" y="5547697"/>
            <a:ext cx="517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600" dirty="0">
                <a:solidFill>
                  <a:srgbClr val="1466FB"/>
                </a:solidFill>
              </a:rPr>
              <a:t>Талон об успешной записи (для пациента)</a:t>
            </a:r>
          </a:p>
          <a:p>
            <a:pPr algn="ctr">
              <a:lnSpc>
                <a:spcPct val="100000"/>
              </a:lnSpc>
            </a:pPr>
            <a:r>
              <a:rPr lang="ru-RU" altLang="ko-KR" sz="1600" dirty="0">
                <a:solidFill>
                  <a:srgbClr val="1466FB"/>
                </a:solidFill>
              </a:rPr>
              <a:t>Записи конкретного врача (для администратора)</a:t>
            </a:r>
            <a:endParaRPr lang="ko-KR" altLang="en-US" sz="1600" dirty="0">
              <a:solidFill>
                <a:srgbClr val="1466F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21B74-3A5A-47C8-ABFB-8BB630AA2BB2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1377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4B6272E-BB36-4040-85DC-3F37DD656EA7}"/>
              </a:ext>
            </a:extLst>
          </p:cNvPr>
          <p:cNvSpPr txBox="1"/>
          <p:nvPr/>
        </p:nvSpPr>
        <p:spPr>
          <a:xfrm>
            <a:off x="1855076" y="784759"/>
            <a:ext cx="848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ru-RU" altLang="ko-KR" dirty="0">
                <a:solidFill>
                  <a:srgbClr val="1466FB"/>
                </a:solidFill>
              </a:rPr>
              <a:t>Протокол тестирования</a:t>
            </a:r>
            <a:endParaRPr lang="ko-KR" altLang="en-US" dirty="0">
              <a:solidFill>
                <a:srgbClr val="1466FB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CC1922-C1CF-4D03-9C51-5C91B99554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321" y="1544305"/>
            <a:ext cx="5406230" cy="3556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A72C34-338D-4C99-914F-9AB5E45B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50" y="1534145"/>
            <a:ext cx="5406230" cy="3556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580D0-8FAF-4A45-BB43-18C9B00BC95B}"/>
              </a:ext>
            </a:extLst>
          </p:cNvPr>
          <p:cNvSpPr txBox="1"/>
          <p:nvPr/>
        </p:nvSpPr>
        <p:spPr>
          <a:xfrm>
            <a:off x="2818068" y="5455935"/>
            <a:ext cx="6555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600" dirty="0">
                <a:solidFill>
                  <a:srgbClr val="1466FB"/>
                </a:solidFill>
              </a:rPr>
              <a:t>Проверка на несуществующего в системе пользователя</a:t>
            </a:r>
            <a:r>
              <a:rPr lang="en-US" altLang="ko-KR" sz="1600" dirty="0">
                <a:solidFill>
                  <a:srgbClr val="1466FB"/>
                </a:solidFill>
              </a:rPr>
              <a:t>;</a:t>
            </a:r>
          </a:p>
          <a:p>
            <a:pPr algn="ctr">
              <a:lnSpc>
                <a:spcPct val="100000"/>
              </a:lnSpc>
            </a:pPr>
            <a:r>
              <a:rPr lang="ru-RU" altLang="ko-KR" sz="1600" dirty="0">
                <a:solidFill>
                  <a:srgbClr val="1466FB"/>
                </a:solidFill>
              </a:rPr>
              <a:t>Проверка при добавлении графика работы. </a:t>
            </a:r>
            <a:endParaRPr lang="ko-KR" altLang="en-US" sz="1600" dirty="0">
              <a:solidFill>
                <a:srgbClr val="1466F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CC79C-E5E0-45B8-B856-F32DC9DE3A67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82022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3A56F8-F653-47BF-B9F8-363FABF6315E}"/>
              </a:ext>
            </a:extLst>
          </p:cNvPr>
          <p:cNvSpPr/>
          <p:nvPr/>
        </p:nvSpPr>
        <p:spPr>
          <a:xfrm>
            <a:off x="3960968" y="933851"/>
            <a:ext cx="6172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4000" dirty="0">
                <a:solidFill>
                  <a:srgbClr val="1466FB"/>
                </a:solidFill>
                <a:latin typeface="+mj-lt"/>
              </a:rPr>
              <a:t>Выводы и итоги</a:t>
            </a:r>
            <a:endParaRPr lang="en-US" altLang="ko-KR" sz="40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6272E-BB36-4040-85DC-3F37DD656EA7}"/>
              </a:ext>
            </a:extLst>
          </p:cNvPr>
          <p:cNvSpPr txBox="1"/>
          <p:nvPr/>
        </p:nvSpPr>
        <p:spPr>
          <a:xfrm>
            <a:off x="1265719" y="1911087"/>
            <a:ext cx="103640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rgbClr val="1466FB"/>
                </a:solidFill>
              </a:rPr>
              <a:t>В процессе выполнения курсового проекта были 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rgbClr val="1466FB"/>
                </a:solidFill>
              </a:rPr>
              <a:t>разработаны структура и алгоритм 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rgbClr val="1466FB"/>
                </a:solidFill>
              </a:rPr>
              <a:t>работы приложения «</a:t>
            </a:r>
            <a:r>
              <a:rPr lang="en-US" sz="2800" dirty="0">
                <a:solidFill>
                  <a:srgbClr val="1466FB"/>
                </a:solidFill>
              </a:rPr>
              <a:t>R-Med</a:t>
            </a:r>
            <a:r>
              <a:rPr lang="ru-RU" sz="2800" dirty="0">
                <a:solidFill>
                  <a:srgbClr val="1466FB"/>
                </a:solidFill>
              </a:rPr>
              <a:t>».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rgbClr val="1466FB"/>
                </a:solidFill>
              </a:rPr>
              <a:t>Все поставленные цели и задачи были достигнуты.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4A4825-4527-4C30-8644-E30FF056A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20" y="3157674"/>
            <a:ext cx="3067975" cy="306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C159D-8840-4F32-8CC2-26EDB04D35AE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/>
              <a:t>1</a:t>
            </a:r>
            <a:r>
              <a:rPr lang="ru-RU" sz="2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7903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2624692" y="2282011"/>
            <a:ext cx="69426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6600" b="0" dirty="0">
                <a:solidFill>
                  <a:srgbClr val="1466FB"/>
                </a:solidFill>
              </a:rPr>
              <a:t>Спасибо за внимание!</a:t>
            </a:r>
            <a:endParaRPr lang="en-US" altLang="ko-KR" sz="6600" b="0" dirty="0">
              <a:solidFill>
                <a:srgbClr val="1466FB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C06457-0747-4ECE-A786-9DEFD444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30936" y="4320750"/>
            <a:ext cx="2833415" cy="21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6676062-91F1-4DB8-ABBA-B56BC1401D20}"/>
              </a:ext>
            </a:extLst>
          </p:cNvPr>
          <p:cNvSpPr txBox="1"/>
          <p:nvPr/>
        </p:nvSpPr>
        <p:spPr>
          <a:xfrm>
            <a:off x="2019715" y="1411175"/>
            <a:ext cx="8507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dirty="0">
                <a:solidFill>
                  <a:srgbClr val="1466FB"/>
                </a:solidFill>
                <a:latin typeface="+mj-lt"/>
                <a:cs typeface="Arial" panose="020B0604020202020204" pitchFamily="34" charset="0"/>
              </a:rPr>
              <a:t>Цель курсового проекта</a:t>
            </a:r>
            <a:endParaRPr lang="ko-KR" altLang="en-US" sz="3600" dirty="0">
              <a:solidFill>
                <a:srgbClr val="1466FB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EC2B4F-AA00-4F93-A43F-6422EBBC2B24}"/>
              </a:ext>
            </a:extLst>
          </p:cNvPr>
          <p:cNvSpPr/>
          <p:nvPr/>
        </p:nvSpPr>
        <p:spPr>
          <a:xfrm>
            <a:off x="1342608" y="2528722"/>
            <a:ext cx="97080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400" dirty="0">
                <a:solidFill>
                  <a:srgbClr val="1466FB"/>
                </a:solidFill>
                <a:latin typeface="+mj-lt"/>
              </a:rPr>
              <a:t>Разработка базы данных и приложения для автоматизации работы регистратуры поликлиники с целью упрощения записи на прием, улучшения качества обслуживания пациентов и повышения эффективности работы медучреждения.</a:t>
            </a:r>
            <a:endParaRPr lang="ko-KR" altLang="en-US" sz="24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57B77-E5D2-4C39-9DD5-61A3E1F68811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6676062-91F1-4DB8-ABBA-B56BC1401D20}"/>
              </a:ext>
            </a:extLst>
          </p:cNvPr>
          <p:cNvSpPr txBox="1"/>
          <p:nvPr/>
        </p:nvSpPr>
        <p:spPr>
          <a:xfrm>
            <a:off x="1842162" y="1165144"/>
            <a:ext cx="8507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3600" dirty="0">
                <a:solidFill>
                  <a:srgbClr val="1466FB"/>
                </a:solidFill>
              </a:rPr>
              <a:t>Задачи</a:t>
            </a:r>
            <a:endParaRPr lang="ko-KR" altLang="en-US" sz="3600" dirty="0">
              <a:solidFill>
                <a:srgbClr val="1466FB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E66317-CA47-4C6C-BFD2-BA6592DE1679}"/>
              </a:ext>
            </a:extLst>
          </p:cNvPr>
          <p:cNvSpPr/>
          <p:nvPr/>
        </p:nvSpPr>
        <p:spPr>
          <a:xfrm>
            <a:off x="1883591" y="2898735"/>
            <a:ext cx="698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dirty="0">
                <a:solidFill>
                  <a:srgbClr val="1466FB"/>
                </a:solidFill>
                <a:latin typeface="+mj-lt"/>
              </a:rPr>
              <a:t>Разработка структуры базы данных</a:t>
            </a:r>
            <a:endParaRPr lang="en-US" altLang="ko-KR" sz="24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D97CB8-AA11-4E93-A92E-1184AABA850D}"/>
              </a:ext>
            </a:extLst>
          </p:cNvPr>
          <p:cNvSpPr/>
          <p:nvPr/>
        </p:nvSpPr>
        <p:spPr>
          <a:xfrm>
            <a:off x="6631619" y="4447660"/>
            <a:ext cx="5427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dirty="0">
                <a:solidFill>
                  <a:srgbClr val="1466FB"/>
                </a:solidFill>
                <a:latin typeface="+mj-lt"/>
              </a:rPr>
              <a:t>Проведение тестирования приложения</a:t>
            </a:r>
            <a:endParaRPr lang="en-US" altLang="ko-KR" sz="24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5BA725-73C1-4E47-844F-30793346C166}"/>
              </a:ext>
            </a:extLst>
          </p:cNvPr>
          <p:cNvSpPr/>
          <p:nvPr/>
        </p:nvSpPr>
        <p:spPr>
          <a:xfrm>
            <a:off x="-275368" y="2164468"/>
            <a:ext cx="748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dirty="0">
                <a:solidFill>
                  <a:srgbClr val="1466FB"/>
                </a:solidFill>
                <a:latin typeface="+mj-lt"/>
              </a:rPr>
              <a:t>Описание предметной области</a:t>
            </a:r>
            <a:endParaRPr lang="en-US" altLang="ko-KR" sz="24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9102B6-78DC-456A-8E4F-C3F6BAB5BA2D}"/>
              </a:ext>
            </a:extLst>
          </p:cNvPr>
          <p:cNvSpPr/>
          <p:nvPr/>
        </p:nvSpPr>
        <p:spPr>
          <a:xfrm>
            <a:off x="3933134" y="3637011"/>
            <a:ext cx="605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dirty="0">
                <a:solidFill>
                  <a:srgbClr val="1466FB"/>
                </a:solidFill>
                <a:latin typeface="+mj-lt"/>
              </a:rPr>
              <a:t>Разработка приложения</a:t>
            </a:r>
            <a:endParaRPr lang="en-US" altLang="ko-KR" sz="24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0A3DC-80D8-484B-AFE2-F5873DF7DFCF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205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92864-F15D-448A-AEC1-B9C38A057067}"/>
              </a:ext>
            </a:extLst>
          </p:cNvPr>
          <p:cNvSpPr/>
          <p:nvPr/>
        </p:nvSpPr>
        <p:spPr>
          <a:xfrm>
            <a:off x="484789" y="412509"/>
            <a:ext cx="6650421" cy="6032980"/>
          </a:xfrm>
          <a:prstGeom prst="rect">
            <a:avLst/>
          </a:prstGeom>
          <a:solidFill>
            <a:srgbClr val="146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B5BB7F-4C95-48AD-9419-A97F0D3CAA6B}"/>
              </a:ext>
            </a:extLst>
          </p:cNvPr>
          <p:cNvSpPr txBox="1"/>
          <p:nvPr/>
        </p:nvSpPr>
        <p:spPr>
          <a:xfrm>
            <a:off x="6870065" y="624785"/>
            <a:ext cx="516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dirty="0">
                <a:solidFill>
                  <a:srgbClr val="001686"/>
                </a:solidFill>
                <a:latin typeface="+mj-lt"/>
                <a:cs typeface="Arial" panose="020B0604020202020204" pitchFamily="34" charset="0"/>
              </a:rPr>
              <a:t>Диаграмма</a:t>
            </a:r>
            <a:endParaRPr lang="en-US" altLang="ko-KR" sz="3600" dirty="0">
              <a:solidFill>
                <a:srgbClr val="00168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099A42-C3B7-4386-8A5D-FA1EA7CF7D4B}"/>
              </a:ext>
            </a:extLst>
          </p:cNvPr>
          <p:cNvSpPr txBox="1"/>
          <p:nvPr/>
        </p:nvSpPr>
        <p:spPr>
          <a:xfrm>
            <a:off x="3516885" y="3889121"/>
            <a:ext cx="5162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C06909-8BFD-434B-AA71-58DB5E15E2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9935" y="773112"/>
            <a:ext cx="6120130" cy="5311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652BD7-AA6E-4352-8F8A-A7E603BC3D96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72662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92864-F15D-448A-AEC1-B9C38A057067}"/>
              </a:ext>
            </a:extLst>
          </p:cNvPr>
          <p:cNvSpPr/>
          <p:nvPr/>
        </p:nvSpPr>
        <p:spPr>
          <a:xfrm>
            <a:off x="484789" y="412509"/>
            <a:ext cx="6650421" cy="6032980"/>
          </a:xfrm>
          <a:prstGeom prst="rect">
            <a:avLst/>
          </a:prstGeom>
          <a:solidFill>
            <a:srgbClr val="146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B5BB7F-4C95-48AD-9419-A97F0D3CAA6B}"/>
              </a:ext>
            </a:extLst>
          </p:cNvPr>
          <p:cNvSpPr txBox="1"/>
          <p:nvPr/>
        </p:nvSpPr>
        <p:spPr>
          <a:xfrm>
            <a:off x="6870065" y="624785"/>
            <a:ext cx="516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dirty="0">
                <a:solidFill>
                  <a:srgbClr val="001686"/>
                </a:solidFill>
                <a:latin typeface="+mj-lt"/>
                <a:cs typeface="Arial" panose="020B0604020202020204" pitchFamily="34" charset="0"/>
              </a:rPr>
              <a:t>Схема БД</a:t>
            </a:r>
            <a:endParaRPr lang="en-US" altLang="ko-KR" sz="3600" dirty="0">
              <a:solidFill>
                <a:srgbClr val="00168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099A42-C3B7-4386-8A5D-FA1EA7CF7D4B}"/>
              </a:ext>
            </a:extLst>
          </p:cNvPr>
          <p:cNvSpPr txBox="1"/>
          <p:nvPr/>
        </p:nvSpPr>
        <p:spPr>
          <a:xfrm>
            <a:off x="3516885" y="3889121"/>
            <a:ext cx="5162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B45356-E280-454C-BBD3-B56EE0D54D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1595" y="709294"/>
            <a:ext cx="6120130" cy="5439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83862-EC95-479B-B8E9-0E0D2EB81631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5143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C92864-F15D-448A-AEC1-B9C38A057067}"/>
              </a:ext>
            </a:extLst>
          </p:cNvPr>
          <p:cNvSpPr/>
          <p:nvPr/>
        </p:nvSpPr>
        <p:spPr>
          <a:xfrm>
            <a:off x="484789" y="412509"/>
            <a:ext cx="6650421" cy="6032980"/>
          </a:xfrm>
          <a:prstGeom prst="rect">
            <a:avLst/>
          </a:prstGeom>
          <a:solidFill>
            <a:srgbClr val="146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B5BB7F-4C95-48AD-9419-A97F0D3CAA6B}"/>
              </a:ext>
            </a:extLst>
          </p:cNvPr>
          <p:cNvSpPr txBox="1"/>
          <p:nvPr/>
        </p:nvSpPr>
        <p:spPr>
          <a:xfrm>
            <a:off x="7243219" y="910610"/>
            <a:ext cx="4422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dirty="0">
                <a:solidFill>
                  <a:srgbClr val="001686"/>
                </a:solidFill>
                <a:latin typeface="+mj-lt"/>
                <a:cs typeface="Arial" panose="020B0604020202020204" pitchFamily="34" charset="0"/>
              </a:rPr>
              <a:t>Модульная схема</a:t>
            </a:r>
            <a:endParaRPr lang="en-US" altLang="ko-KR" sz="3600" dirty="0">
              <a:solidFill>
                <a:srgbClr val="00168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099A42-C3B7-4386-8A5D-FA1EA7CF7D4B}"/>
              </a:ext>
            </a:extLst>
          </p:cNvPr>
          <p:cNvSpPr txBox="1"/>
          <p:nvPr/>
        </p:nvSpPr>
        <p:spPr>
          <a:xfrm>
            <a:off x="3516885" y="3889121"/>
            <a:ext cx="5162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3583BC-CB5F-4D64-A44A-3F6A815C51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8" y="1510775"/>
            <a:ext cx="6456071" cy="40555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1B66D-D7F4-407C-BF46-D8136B392C2E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8537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6EDF6-9359-4319-B0CC-970CFF7EC589}"/>
              </a:ext>
            </a:extLst>
          </p:cNvPr>
          <p:cNvSpPr txBox="1"/>
          <p:nvPr/>
        </p:nvSpPr>
        <p:spPr>
          <a:xfrm>
            <a:off x="-469062" y="761505"/>
            <a:ext cx="12890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dirty="0">
                <a:solidFill>
                  <a:srgbClr val="1466FB"/>
                </a:solidFill>
              </a:rPr>
              <a:t>Главные инструменты</a:t>
            </a:r>
            <a:r>
              <a:rPr lang="en-US" altLang="ko-KR" sz="2800" dirty="0">
                <a:solidFill>
                  <a:srgbClr val="1466FB"/>
                </a:solidFill>
              </a:rPr>
              <a:t>, </a:t>
            </a:r>
            <a:r>
              <a:rPr lang="ru-RU" altLang="ko-KR" sz="2800" dirty="0">
                <a:solidFill>
                  <a:srgbClr val="1466FB"/>
                </a:solidFill>
              </a:rPr>
              <a:t>библиотеки, фреймворки</a:t>
            </a:r>
            <a:endParaRPr lang="ko-KR" altLang="en-US" sz="2800" dirty="0">
              <a:solidFill>
                <a:srgbClr val="1466FB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7601A-0136-4C61-AD86-FBD5E0FBF3A0}"/>
              </a:ext>
            </a:extLst>
          </p:cNvPr>
          <p:cNvSpPr txBox="1"/>
          <p:nvPr/>
        </p:nvSpPr>
        <p:spPr>
          <a:xfrm>
            <a:off x="2588500" y="3429000"/>
            <a:ext cx="215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400" dirty="0">
                <a:solidFill>
                  <a:srgbClr val="1466FB"/>
                </a:solidFill>
              </a:rPr>
              <a:t>Среда разработки</a:t>
            </a:r>
            <a:endParaRPr lang="ko-KR" altLang="en-US" sz="1400" dirty="0">
              <a:solidFill>
                <a:srgbClr val="1466FB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F3E697-173E-48F7-813F-EAA742C6124B}"/>
              </a:ext>
            </a:extLst>
          </p:cNvPr>
          <p:cNvSpPr/>
          <p:nvPr/>
        </p:nvSpPr>
        <p:spPr>
          <a:xfrm>
            <a:off x="2588499" y="2992199"/>
            <a:ext cx="215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466FB"/>
                </a:solidFill>
                <a:latin typeface="+mj-lt"/>
              </a:rPr>
              <a:t>Visual Studio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EFCE2D-1DD8-4A5B-A977-9C9D9A2A1825}"/>
              </a:ext>
            </a:extLst>
          </p:cNvPr>
          <p:cNvSpPr txBox="1"/>
          <p:nvPr/>
        </p:nvSpPr>
        <p:spPr>
          <a:xfrm>
            <a:off x="4967434" y="3213557"/>
            <a:ext cx="215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400" dirty="0">
                <a:solidFill>
                  <a:srgbClr val="1466FB"/>
                </a:solidFill>
              </a:rPr>
              <a:t>Язык программирования</a:t>
            </a:r>
            <a:endParaRPr lang="ko-KR" altLang="en-US" sz="1400" dirty="0">
              <a:solidFill>
                <a:srgbClr val="1466FB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025F78-A4AA-4A54-B603-864AE670F2F3}"/>
              </a:ext>
            </a:extLst>
          </p:cNvPr>
          <p:cNvSpPr/>
          <p:nvPr/>
        </p:nvSpPr>
        <p:spPr>
          <a:xfrm>
            <a:off x="4967433" y="2776756"/>
            <a:ext cx="215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466FB"/>
                </a:solidFill>
                <a:latin typeface="+mj-lt"/>
              </a:rPr>
              <a:t>C#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4623D5-60BD-4A7E-9279-2E1DE1E9836D}"/>
              </a:ext>
            </a:extLst>
          </p:cNvPr>
          <p:cNvSpPr txBox="1"/>
          <p:nvPr/>
        </p:nvSpPr>
        <p:spPr>
          <a:xfrm>
            <a:off x="7111298" y="3429000"/>
            <a:ext cx="215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400" dirty="0">
                <a:solidFill>
                  <a:srgbClr val="1466FB"/>
                </a:solidFill>
              </a:rPr>
              <a:t>СУБД</a:t>
            </a:r>
            <a:endParaRPr lang="ko-KR" altLang="en-US" sz="1400" dirty="0">
              <a:solidFill>
                <a:srgbClr val="1466FB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067396-DC64-48B1-B1FF-338498DEE427}"/>
              </a:ext>
            </a:extLst>
          </p:cNvPr>
          <p:cNvSpPr/>
          <p:nvPr/>
        </p:nvSpPr>
        <p:spPr>
          <a:xfrm>
            <a:off x="7275922" y="2674978"/>
            <a:ext cx="2158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466FB"/>
                </a:solidFill>
                <a:latin typeface="+mj-lt"/>
              </a:rPr>
              <a:t>MySQL Workbench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2E367A-85C2-4453-B4DF-265ADAF7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56486" y="1694017"/>
            <a:ext cx="1414755" cy="88422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BDA085-8A9B-4250-B282-5D5929F1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65809" y="1574111"/>
            <a:ext cx="1547113" cy="1547113"/>
          </a:xfrm>
          <a:prstGeom prst="rect">
            <a:avLst/>
          </a:prstGeom>
        </p:spPr>
      </p:pic>
      <p:pic>
        <p:nvPicPr>
          <p:cNvPr id="18" name="Picture 4" descr="Picture background">
            <a:extLst>
              <a:ext uri="{FF2B5EF4-FFF2-40B4-BE49-F238E27FC236}">
                <a16:creationId xmlns:a16="http://schemas.microsoft.com/office/drawing/2014/main" id="{B3632493-212A-43F4-8D65-2DFF982C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91356" y="1713596"/>
            <a:ext cx="727368" cy="751970"/>
          </a:xfrm>
          <a:prstGeom prst="rect">
            <a:avLst/>
          </a:prstGeom>
          <a:noFill/>
        </p:spPr>
      </p:pic>
      <p:sp>
        <p:nvSpPr>
          <p:cNvPr id="12" name="직사각형 28">
            <a:extLst>
              <a:ext uri="{FF2B5EF4-FFF2-40B4-BE49-F238E27FC236}">
                <a16:creationId xmlns:a16="http://schemas.microsoft.com/office/drawing/2014/main" id="{3F536ACB-83A0-41B5-9C10-CD3ACEF93061}"/>
              </a:ext>
            </a:extLst>
          </p:cNvPr>
          <p:cNvSpPr/>
          <p:nvPr/>
        </p:nvSpPr>
        <p:spPr>
          <a:xfrm>
            <a:off x="127130" y="4328425"/>
            <a:ext cx="61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1466FB"/>
                </a:solidFill>
                <a:latin typeface="+mj-lt"/>
              </a:rPr>
              <a:t>Microsoft.EntityFrameworkCore</a:t>
            </a:r>
            <a:endParaRPr lang="en-US" altLang="ko-KR" sz="20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20" name="직사각형 28">
            <a:extLst>
              <a:ext uri="{FF2B5EF4-FFF2-40B4-BE49-F238E27FC236}">
                <a16:creationId xmlns:a16="http://schemas.microsoft.com/office/drawing/2014/main" id="{C26A8237-BB30-43BF-BD26-5B576F509484}"/>
              </a:ext>
            </a:extLst>
          </p:cNvPr>
          <p:cNvSpPr/>
          <p:nvPr/>
        </p:nvSpPr>
        <p:spPr>
          <a:xfrm>
            <a:off x="-469062" y="4959037"/>
            <a:ext cx="61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1466FB"/>
                </a:solidFill>
                <a:latin typeface="+mj-lt"/>
              </a:rPr>
              <a:t>MaterialDesignThemes</a:t>
            </a:r>
            <a:endParaRPr lang="en-US" altLang="ko-KR" sz="20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21" name="직사각형 28">
            <a:extLst>
              <a:ext uri="{FF2B5EF4-FFF2-40B4-BE49-F238E27FC236}">
                <a16:creationId xmlns:a16="http://schemas.microsoft.com/office/drawing/2014/main" id="{95A88E15-ABB6-4C5D-B9A1-B957418C0006}"/>
              </a:ext>
            </a:extLst>
          </p:cNvPr>
          <p:cNvSpPr/>
          <p:nvPr/>
        </p:nvSpPr>
        <p:spPr>
          <a:xfrm>
            <a:off x="-1084943" y="5589649"/>
            <a:ext cx="61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1466FB"/>
                </a:solidFill>
                <a:latin typeface="+mj-lt"/>
              </a:rPr>
              <a:t>PdfSharpCore</a:t>
            </a:r>
            <a:endParaRPr lang="en-US" altLang="ko-KR" sz="20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22" name="직사각형 28">
            <a:extLst>
              <a:ext uri="{FF2B5EF4-FFF2-40B4-BE49-F238E27FC236}">
                <a16:creationId xmlns:a16="http://schemas.microsoft.com/office/drawing/2014/main" id="{7F7F0713-C302-4A7D-9635-A1B18D7E360D}"/>
              </a:ext>
            </a:extLst>
          </p:cNvPr>
          <p:cNvSpPr/>
          <p:nvPr/>
        </p:nvSpPr>
        <p:spPr>
          <a:xfrm>
            <a:off x="4751120" y="4328425"/>
            <a:ext cx="611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1466FB"/>
                </a:solidFill>
                <a:latin typeface="+mj-lt"/>
              </a:rPr>
              <a:t>Extended.Wpf.Toolkit</a:t>
            </a:r>
            <a:endParaRPr lang="en-US" altLang="ko-KR" sz="20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786E4-1118-4E07-863A-0B45F63A14EE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8721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3A56F8-F653-47BF-B9F8-363FABF6315E}"/>
              </a:ext>
            </a:extLst>
          </p:cNvPr>
          <p:cNvSpPr/>
          <p:nvPr/>
        </p:nvSpPr>
        <p:spPr>
          <a:xfrm>
            <a:off x="772753" y="2155440"/>
            <a:ext cx="299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solidFill>
                  <a:srgbClr val="1466FB"/>
                </a:solidFill>
                <a:latin typeface="+mj-lt"/>
              </a:rPr>
              <a:t>Главное окно</a:t>
            </a:r>
            <a:endParaRPr lang="en-US" altLang="ko-KR" sz="28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6272E-BB36-4040-85DC-3F37DD656EA7}"/>
              </a:ext>
            </a:extLst>
          </p:cNvPr>
          <p:cNvSpPr txBox="1"/>
          <p:nvPr/>
        </p:nvSpPr>
        <p:spPr>
          <a:xfrm>
            <a:off x="1855076" y="777262"/>
            <a:ext cx="848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ru-RU" altLang="ko-KR" dirty="0">
                <a:solidFill>
                  <a:srgbClr val="1466FB"/>
                </a:solidFill>
              </a:rPr>
              <a:t>Руководство пользователя</a:t>
            </a:r>
            <a:endParaRPr lang="ko-KR" altLang="en-US" dirty="0">
              <a:solidFill>
                <a:srgbClr val="1466FB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5EE867-3B3A-4379-878C-F435A80C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701" y="2067484"/>
            <a:ext cx="7229249" cy="385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20EC7B-C970-4974-A824-F601ABE5CD9A}"/>
              </a:ext>
            </a:extLst>
          </p:cNvPr>
          <p:cNvSpPr txBox="1"/>
          <p:nvPr/>
        </p:nvSpPr>
        <p:spPr>
          <a:xfrm>
            <a:off x="414015" y="2964231"/>
            <a:ext cx="3543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600" dirty="0">
                <a:solidFill>
                  <a:srgbClr val="1466FB"/>
                </a:solidFill>
              </a:rPr>
              <a:t>Окно со списком специальностей и возможностью авторизации для администратора. В верхней части окна кнопки для просмотра какой-либо дополнительной информации об медучреждении</a:t>
            </a:r>
            <a:endParaRPr lang="ko-KR" altLang="en-US" sz="1600" dirty="0">
              <a:solidFill>
                <a:srgbClr val="1466F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405D9-E884-489E-9F68-B7C793A1BEE9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4762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3A56F8-F653-47BF-B9F8-363FABF6315E}"/>
              </a:ext>
            </a:extLst>
          </p:cNvPr>
          <p:cNvSpPr/>
          <p:nvPr/>
        </p:nvSpPr>
        <p:spPr>
          <a:xfrm>
            <a:off x="3511611" y="1398952"/>
            <a:ext cx="5168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solidFill>
                  <a:srgbClr val="1466FB"/>
                </a:solidFill>
                <a:latin typeface="+mj-lt"/>
              </a:rPr>
              <a:t>Панель администратора</a:t>
            </a:r>
            <a:endParaRPr lang="en-US" altLang="ko-KR" sz="2800" dirty="0">
              <a:solidFill>
                <a:srgbClr val="1466FB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6272E-BB36-4040-85DC-3F37DD656EA7}"/>
              </a:ext>
            </a:extLst>
          </p:cNvPr>
          <p:cNvSpPr txBox="1"/>
          <p:nvPr/>
        </p:nvSpPr>
        <p:spPr>
          <a:xfrm>
            <a:off x="1855076" y="777262"/>
            <a:ext cx="8481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ru-RU" altLang="ko-KR" dirty="0">
                <a:solidFill>
                  <a:srgbClr val="1466FB"/>
                </a:solidFill>
              </a:rPr>
              <a:t>Руководство пользователя</a:t>
            </a:r>
            <a:endParaRPr lang="ko-KR" altLang="en-US" dirty="0">
              <a:solidFill>
                <a:srgbClr val="1466FB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F1970A-4B6C-4C03-B58D-5450CF188C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2256" y="2013673"/>
            <a:ext cx="4744859" cy="2726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7DEB6A-38A1-4CBB-9B7C-147764BBD1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1997" y="2013673"/>
            <a:ext cx="4744859" cy="2726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922AA-6E7D-4FD7-BA6F-3CABDD74118C}"/>
              </a:ext>
            </a:extLst>
          </p:cNvPr>
          <p:cNvSpPr txBox="1"/>
          <p:nvPr/>
        </p:nvSpPr>
        <p:spPr>
          <a:xfrm>
            <a:off x="612256" y="5080464"/>
            <a:ext cx="1093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600" dirty="0">
                <a:solidFill>
                  <a:srgbClr val="1466FB"/>
                </a:solidFill>
              </a:rPr>
              <a:t>Окно для  добавления – редактирования данных в различных справочниках, к примеру врачей или пользователей</a:t>
            </a:r>
            <a:endParaRPr lang="ko-KR" altLang="en-US" sz="1600" dirty="0">
              <a:solidFill>
                <a:srgbClr val="1466F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C0762-104B-4667-AAD0-546069DCF75E}"/>
              </a:ext>
            </a:extLst>
          </p:cNvPr>
          <p:cNvSpPr txBox="1"/>
          <p:nvPr/>
        </p:nvSpPr>
        <p:spPr>
          <a:xfrm>
            <a:off x="11372295" y="421689"/>
            <a:ext cx="69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35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466FB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</TotalTime>
  <Words>279</Words>
  <Application>Microsoft Office PowerPoint</Application>
  <PresentationFormat>Широкоэкранный</PresentationFormat>
  <Paragraphs>70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Montserrat Black</vt:lpstr>
      <vt:lpstr>Montserrat Light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Регина Сафина</cp:lastModifiedBy>
  <cp:revision>275</cp:revision>
  <dcterms:created xsi:type="dcterms:W3CDTF">2019-04-06T05:20:47Z</dcterms:created>
  <dcterms:modified xsi:type="dcterms:W3CDTF">2025-06-25T10:52:53Z</dcterms:modified>
</cp:coreProperties>
</file>